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hDfOVHQ2FmwIV6z77Xumg==" hashData="EHgMQTl+7KbhVbrlu7UZv/8sA1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4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3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0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3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4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8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E50C-1FDC-4A40-A8D0-DDC02D4ED83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48E43-D5F6-4065-A85B-3C7D43349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26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43567"/>
            <a:ext cx="5532585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«Геометрия со </a:t>
            </a:r>
            <a:r>
              <a:rPr lang="ru-RU" sz="4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Смешариками</a:t>
            </a: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2078" y="5331271"/>
            <a:ext cx="4623419" cy="15267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игры: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Лариса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Равильевна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МКДОУ д/с №9</a:t>
            </a:r>
          </a:p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Тульская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район, </a:t>
            </a: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Брусянский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www.photospng.com/wp-content/uploads/2017/01/Arrow-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567"/>
            <a:ext cx="2971031" cy="17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 rot="177040">
            <a:off x="5805487" y="621913"/>
            <a:ext cx="3672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ОПИСАНИЕ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https://openclipart.org/image/2400px/svg_to_png/212967/OrangeRoundedButt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6"/>
            <a:ext cx="3816424" cy="15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5" action="ppaction://hlinksldjump"/>
          </p:cNvPr>
          <p:cNvSpPr/>
          <p:nvPr/>
        </p:nvSpPr>
        <p:spPr>
          <a:xfrm>
            <a:off x="1060977" y="3651404"/>
            <a:ext cx="32056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ИГРАТЬ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3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0"/>
            <a:ext cx="8928992" cy="636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Пояснительная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Times New Roman"/>
              </a:rPr>
              <a:t>записка</a:t>
            </a:r>
            <a:endParaRPr lang="ru-RU" dirty="0">
              <a:solidFill>
                <a:srgbClr val="FF0000"/>
              </a:solidFill>
              <a:latin typeface="Bookman Old Style" pitchFamily="18" charset="0"/>
              <a:ea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Интерактивная игра «Геометрия со </a:t>
            </a:r>
            <a:r>
              <a:rPr lang="ru-RU" sz="1500" dirty="0" err="1">
                <a:solidFill>
                  <a:srgbClr val="333333"/>
                </a:solidFill>
                <a:latin typeface="Times New Roman"/>
                <a:ea typeface="Times New Roman"/>
              </a:rPr>
              <a:t>Смешариками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»  предназначена для детей 2 - 4 лет. Её можно использовать как в непосредственно- образовательной деятельности взрослых и детей, так и в индивидуальной работе воспитателя с ребенком.</a:t>
            </a:r>
            <a:endParaRPr lang="ru-RU" sz="1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Актуальность: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 в настоящее время все большую популярность приобретают электронные игры, которые используются наряду с традиционными дидактическими играми в образовательной работе.</a:t>
            </a:r>
            <a:endParaRPr lang="ru-RU" sz="1500" dirty="0">
              <a:latin typeface="Times New Roman"/>
              <a:ea typeface="Times New Roman"/>
            </a:endParaRPr>
          </a:p>
          <a:p>
            <a:pPr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Практическая значимость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1500" dirty="0">
                <a:latin typeface="Times New Roman"/>
                <a:ea typeface="Calibri"/>
                <a:cs typeface="Times New Roman"/>
              </a:rPr>
              <a:t>появляется возможность оптимизировать и повысить эффективность коррекционно-развивающего процесса, индивидуализировать обучение детей с разным уровнем познавательного развития;</a:t>
            </a:r>
            <a:endParaRPr lang="ru-RU" sz="15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1500" dirty="0">
                <a:latin typeface="Times New Roman"/>
                <a:ea typeface="Calibri"/>
                <a:cs typeface="Times New Roman"/>
              </a:rPr>
              <a:t>дети осознанно воспринимают изучаемый материал, обобщают, закрепляют и прочно запоминают его;</a:t>
            </a:r>
            <a:endParaRPr lang="ru-RU" sz="15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Font typeface="Wingdings"/>
              <a:buChar char=""/>
            </a:pPr>
            <a:r>
              <a:rPr lang="ru-RU" sz="1500" dirty="0">
                <a:latin typeface="Times New Roman"/>
                <a:ea typeface="Calibri"/>
                <a:cs typeface="Times New Roman"/>
              </a:rPr>
              <a:t>повышается мотивация, создаются положительные эмоции из-за использования ярких персонажей из любимого мультфильма «</a:t>
            </a:r>
            <a:r>
              <a:rPr lang="ru-RU" sz="1500" dirty="0" err="1">
                <a:latin typeface="Times New Roman"/>
                <a:ea typeface="Calibri"/>
                <a:cs typeface="Times New Roman"/>
              </a:rPr>
              <a:t>Смешарики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», которые надолго привлекают внимание детей</a:t>
            </a:r>
            <a:endParaRPr lang="ru-RU" sz="15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500" b="1" dirty="0">
                <a:solidFill>
                  <a:srgbClr val="333333"/>
                </a:solidFill>
                <a:latin typeface="Times New Roman"/>
                <a:ea typeface="Times New Roman"/>
              </a:rPr>
              <a:t>Цель: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 обобщить и закрепить знания детей о геометрических фигурах</a:t>
            </a:r>
            <a:endParaRPr lang="ru-RU" sz="1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500" b="1" dirty="0">
                <a:solidFill>
                  <a:srgbClr val="333333"/>
                </a:solidFill>
                <a:latin typeface="Times New Roman"/>
                <a:ea typeface="Times New Roman"/>
              </a:rPr>
              <a:t>Задачи:</a:t>
            </a:r>
            <a:endParaRPr lang="ru-RU" sz="1500" dirty="0">
              <a:latin typeface="Times New Roman"/>
              <a:ea typeface="Times New Roman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1. Проверить усвоенные детьми знания, умения и навыки, полученные в процессе учебной 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деятельности;</a:t>
            </a:r>
            <a:r>
              <a:rPr lang="ru-RU" sz="1500" dirty="0" smtClean="0">
                <a:latin typeface="Times New Roman"/>
                <a:ea typeface="Times New Roman"/>
              </a:rPr>
              <a:t>                                                               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2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. Закрепить умение находить заданную 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фигуру;</a:t>
            </a:r>
            <a:r>
              <a:rPr lang="ru-RU" sz="15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3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. Уметь различать геометрические 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фигуры;</a:t>
            </a:r>
            <a:r>
              <a:rPr lang="ru-RU" sz="15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4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. Активизировать внимание, память детей, развивать логическое мышление, связную речь.</a:t>
            </a:r>
            <a:endParaRPr lang="ru-RU" sz="1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500" b="1" dirty="0">
                <a:solidFill>
                  <a:srgbClr val="333333"/>
                </a:solidFill>
                <a:latin typeface="Times New Roman"/>
                <a:ea typeface="Times New Roman"/>
              </a:rPr>
              <a:t>Ход </a:t>
            </a:r>
            <a:r>
              <a:rPr lang="ru-RU" sz="15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игры:</a:t>
            </a:r>
            <a:endParaRPr lang="ru-RU" sz="1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500" dirty="0" err="1">
                <a:solidFill>
                  <a:srgbClr val="333333"/>
                </a:solidFill>
                <a:latin typeface="Times New Roman"/>
                <a:ea typeface="Times New Roman"/>
              </a:rPr>
              <a:t>Смешарики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 случайным образом выбрали геометрические фигуры. Определите, кому из них принадлежит заданная фигура, нажав на нужную геометрическую фигуру рядом со </a:t>
            </a:r>
            <a:r>
              <a:rPr lang="ru-RU" sz="1500" dirty="0" err="1">
                <a:solidFill>
                  <a:srgbClr val="333333"/>
                </a:solidFill>
                <a:latin typeface="Times New Roman"/>
                <a:ea typeface="Times New Roman"/>
              </a:rPr>
              <a:t>Смешариком</a:t>
            </a:r>
            <a:r>
              <a:rPr lang="ru-RU" sz="1500" dirty="0">
                <a:solidFill>
                  <a:srgbClr val="333333"/>
                </a:solidFill>
                <a:latin typeface="Times New Roman"/>
                <a:ea typeface="Times New Roman"/>
              </a:rPr>
              <a:t>. При этом происходит переход на следующий слайд и открывается часть картинки (паззл). В конце игры картинка открыта полностью</a:t>
            </a:r>
            <a:r>
              <a:rPr lang="ru-RU" sz="15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endParaRPr lang="ru-RU" sz="1500" dirty="0">
              <a:latin typeface="Times New Roman"/>
              <a:ea typeface="Times New Roman"/>
            </a:endParaRPr>
          </a:p>
        </p:txBody>
      </p:sp>
      <p:pic>
        <p:nvPicPr>
          <p:cNvPr id="2050" name="Picture 2" descr="http://storage.a-jetbox.org/storage2/file/get/1456005982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30477"/>
            <a:ext cx="1944216" cy="6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6853936" y="6179538"/>
            <a:ext cx="159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ИГРАТЬ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Прямоугольник 2048"/>
          <p:cNvSpPr/>
          <p:nvPr/>
        </p:nvSpPr>
        <p:spPr>
          <a:xfrm>
            <a:off x="251520" y="2651146"/>
            <a:ext cx="5544616" cy="3889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07704" y="256109"/>
            <a:ext cx="2016000" cy="20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108408" y="1151334"/>
            <a:ext cx="1368000" cy="11207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76748" y="2914464"/>
            <a:ext cx="1368152" cy="13681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6098968" y="4941168"/>
            <a:ext cx="1368000" cy="13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0582"/>
            <a:ext cx="1283493" cy="22427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09" y="2626433"/>
            <a:ext cx="1297428" cy="1656184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6673" y="4437112"/>
            <a:ext cx="1486833" cy="20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Прямоугольник 2048"/>
          <p:cNvSpPr/>
          <p:nvPr/>
        </p:nvSpPr>
        <p:spPr>
          <a:xfrm>
            <a:off x="251520" y="2651146"/>
            <a:ext cx="5544616" cy="3889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>
            <a:off x="6068306" y="2996952"/>
            <a:ext cx="1368000" cy="112077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68154" y="863673"/>
            <a:ext cx="1368152" cy="13681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98968" y="4941168"/>
            <a:ext cx="1368000" cy="13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0582"/>
            <a:ext cx="1283493" cy="22427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09" y="2626433"/>
            <a:ext cx="1297428" cy="1656184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6673" y="4437112"/>
            <a:ext cx="1486833" cy="201262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251520" y="4595722"/>
            <a:ext cx="2772308" cy="19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89" y="330360"/>
            <a:ext cx="2464340" cy="20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Прямоугольник 2048"/>
          <p:cNvSpPr/>
          <p:nvPr/>
        </p:nvSpPr>
        <p:spPr>
          <a:xfrm>
            <a:off x="251520" y="2651146"/>
            <a:ext cx="5544616" cy="3889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108408" y="1151334"/>
            <a:ext cx="1368000" cy="112077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hlinkshowjump?jump=nextslide"/>
          </p:cNvPr>
          <p:cNvSpPr/>
          <p:nvPr/>
        </p:nvSpPr>
        <p:spPr>
          <a:xfrm>
            <a:off x="6098816" y="2917515"/>
            <a:ext cx="1368152" cy="1368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98968" y="4941168"/>
            <a:ext cx="1368000" cy="13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0582"/>
            <a:ext cx="1283493" cy="22427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09" y="2626433"/>
            <a:ext cx="1297428" cy="1656184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6673" y="4437112"/>
            <a:ext cx="1486833" cy="201262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2651146"/>
            <a:ext cx="2772308" cy="38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28238"/>
            <a:ext cx="1957847" cy="19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Прямоугольник 2048"/>
          <p:cNvSpPr/>
          <p:nvPr/>
        </p:nvSpPr>
        <p:spPr>
          <a:xfrm>
            <a:off x="251520" y="2651146"/>
            <a:ext cx="5544616" cy="3889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76748" y="2914464"/>
            <a:ext cx="1368152" cy="13681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98968" y="4941168"/>
            <a:ext cx="1368000" cy="1368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0582"/>
            <a:ext cx="1283493" cy="22427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09" y="2626433"/>
            <a:ext cx="1297428" cy="1656184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6673" y="4437112"/>
            <a:ext cx="1486833" cy="201262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520" y="2651146"/>
            <a:ext cx="5544616" cy="19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5" y="4595611"/>
            <a:ext cx="27733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5724128" y="1124744"/>
            <a:ext cx="1720772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865"/>
            <a:ext cx="288461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493" y="1196752"/>
            <a:ext cx="7823408" cy="54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-91355"/>
            <a:ext cx="48054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7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25</cp:revision>
  <dcterms:created xsi:type="dcterms:W3CDTF">2017-06-13T20:40:21Z</dcterms:created>
  <dcterms:modified xsi:type="dcterms:W3CDTF">2017-06-14T10:04:00Z</dcterms:modified>
  <cp:contentStatus/>
</cp:coreProperties>
</file>