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8" r:id="rId5"/>
    <p:sldId id="259" r:id="rId6"/>
    <p:sldId id="257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BFA-4D09-4D60-9381-00669782F93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260C-F2FB-4D21-AF39-D6620E5CB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1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BFA-4D09-4D60-9381-00669782F93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260C-F2FB-4D21-AF39-D6620E5CB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6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BFA-4D09-4D60-9381-00669782F93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260C-F2FB-4D21-AF39-D6620E5CB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5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BFA-4D09-4D60-9381-00669782F93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260C-F2FB-4D21-AF39-D6620E5CB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4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BFA-4D09-4D60-9381-00669782F93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260C-F2FB-4D21-AF39-D6620E5CB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3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BFA-4D09-4D60-9381-00669782F93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260C-F2FB-4D21-AF39-D6620E5CB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5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BFA-4D09-4D60-9381-00669782F93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260C-F2FB-4D21-AF39-D6620E5CB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8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BFA-4D09-4D60-9381-00669782F93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260C-F2FB-4D21-AF39-D6620E5CB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6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BFA-4D09-4D60-9381-00669782F93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260C-F2FB-4D21-AF39-D6620E5CB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BFA-4D09-4D60-9381-00669782F93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260C-F2FB-4D21-AF39-D6620E5CB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36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BFA-4D09-4D60-9381-00669782F93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260C-F2FB-4D21-AF39-D6620E5CB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4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7000">
              <a:schemeClr val="accent1">
                <a:tint val="44500"/>
                <a:satMod val="160000"/>
              </a:schemeClr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B5BFA-4D09-4D60-9381-00669782F93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A260C-F2FB-4D21-AF39-D6620E5CB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4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20.png"/><Relationship Id="rId5" Type="http://schemas.openxmlformats.org/officeDocument/2006/relationships/image" Target="../media/image26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12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microsoft.com/office/2007/relationships/hdphoto" Target="../media/hdphoto5.wdp"/><Relationship Id="rId9" Type="http://schemas.openxmlformats.org/officeDocument/2006/relationships/image" Target="../media/image10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12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26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12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12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20.png"/><Relationship Id="rId5" Type="http://schemas.openxmlformats.org/officeDocument/2006/relationships/image" Target="../media/image26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i6.imageban.ru/out/2015/01/10/174fb6ca480199138bc9a132212a118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603448"/>
            <a:ext cx="5400600" cy="5112568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40145"/>
            <a:ext cx="2794637" cy="11178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6768" y="1628798"/>
            <a:ext cx="49744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Calibri" pitchFamily="34" charset="0"/>
              </a:rPr>
              <a:t>  Интерактивная </a:t>
            </a:r>
            <a:r>
              <a:rPr lang="ru-RU" sz="3600" dirty="0">
                <a:solidFill>
                  <a:srgbClr val="002060"/>
                </a:solidFill>
                <a:latin typeface="Comic Sans MS" pitchFamily="66" charset="0"/>
                <a:cs typeface="Calibri" pitchFamily="34" charset="0"/>
              </a:rPr>
              <a:t>игра </a:t>
            </a:r>
            <a:endParaRPr lang="ru-RU" sz="3600" dirty="0" smtClean="0">
              <a:solidFill>
                <a:srgbClr val="002060"/>
              </a:solidFill>
              <a:latin typeface="Comic Sans MS" pitchFamily="66" charset="0"/>
              <a:cs typeface="Calibri" pitchFamily="34" charset="0"/>
            </a:endParaRP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  <a:cs typeface="Calibri" pitchFamily="34" charset="0"/>
              </a:rPr>
              <a:t>«Волшебный </a:t>
            </a:r>
            <a:r>
              <a:rPr lang="ru-RU" sz="3600" dirty="0">
                <a:solidFill>
                  <a:srgbClr val="FFFF00"/>
                </a:solidFill>
                <a:latin typeface="Comic Sans MS" pitchFamily="66" charset="0"/>
                <a:cs typeface="Calibri" pitchFamily="34" charset="0"/>
              </a:rPr>
              <a:t>цветок»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733675"/>
            <a:ext cx="33718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hlinkClick r:id="rId7" action="ppaction://hlinksldjump"/>
          </p:cNvPr>
          <p:cNvSpPr/>
          <p:nvPr/>
        </p:nvSpPr>
        <p:spPr>
          <a:xfrm>
            <a:off x="7402881" y="137575"/>
            <a:ext cx="152638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2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85" y="3945711"/>
            <a:ext cx="1706835" cy="272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38" y="3259929"/>
            <a:ext cx="1610928" cy="15142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352">
            <a:off x="2435132" y="1412340"/>
            <a:ext cx="1528730" cy="158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7482"/>
            <a:ext cx="1389600" cy="144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9946">
            <a:off x="7158653" y="1848345"/>
            <a:ext cx="1390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55" y="1485290"/>
            <a:ext cx="1390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" y="6040114"/>
            <a:ext cx="13843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2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7 C -0.03386 0.02731 -0.07969 0.06967 -0.07014 0.08958 C -0.0573 0.11991 0.10503 -0.00023 0.12066 0.03495 C 0.13455 0.0669 -0.01441 0.15717 -0.0007 0.18727 C 0.01284 0.21921 0.10798 0.125 0.12274 0.15926 C 0.13559 0.19028 0.05937 0.22477 0.07083 0.25231 C 0.08229 0.2787 0.12882 0.225 0.13941 0.24953 C 0.14548 0.26366 0.13125 0.27477 0.121 0.28472 " pathEditMode="relative" rAng="3633694" ptsTypes="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80"/>
            <a:ext cx="7166013" cy="678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2924944"/>
            <a:ext cx="6264696" cy="32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  <a:ea typeface="Times New Roman"/>
              </a:rPr>
              <a:t>Интерактивная  игра «Волшебный  цветок» 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111111"/>
                </a:solidFill>
                <a:latin typeface="Comic Sans MS" pitchFamily="66" charset="0"/>
                <a:ea typeface="Calibri"/>
                <a:cs typeface="Times New Roman"/>
              </a:rPr>
              <a:t>Игра «Волшебный цветок» представляет собой игру в двух частях. Первая часть – «Собери цветок », вторая часть – «Посади бабочку на цветок». Данная игра предназначена для детей младшего дошкольного возраста.</a:t>
            </a:r>
            <a:endParaRPr lang="ru-RU" sz="1400" dirty="0">
              <a:latin typeface="Comic Sans MS" pitchFamily="66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111111"/>
                </a:solidFill>
                <a:latin typeface="Comic Sans MS" pitchFamily="66" charset="0"/>
                <a:ea typeface="Calibri"/>
                <a:cs typeface="Times New Roman"/>
              </a:rPr>
              <a:t>Цель игры: </a:t>
            </a:r>
            <a:r>
              <a:rPr lang="ru-RU" sz="1400" dirty="0" smtClean="0">
                <a:solidFill>
                  <a:srgbClr val="111111"/>
                </a:solidFill>
                <a:latin typeface="Comic Sans MS" pitchFamily="66" charset="0"/>
                <a:ea typeface="Calibri"/>
                <a:cs typeface="Times New Roman"/>
              </a:rPr>
              <a:t>Формирование умения </a:t>
            </a:r>
            <a:r>
              <a:rPr lang="ru-RU" sz="1400" dirty="0">
                <a:solidFill>
                  <a:srgbClr val="111111"/>
                </a:solidFill>
                <a:latin typeface="Comic Sans MS" pitchFamily="66" charset="0"/>
                <a:ea typeface="Calibri"/>
                <a:cs typeface="Times New Roman"/>
              </a:rPr>
              <a:t>группировать предметы по цвету</a:t>
            </a:r>
            <a:endParaRPr lang="ru-RU" sz="1400" dirty="0">
              <a:latin typeface="Comic Sans MS" pitchFamily="66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111111"/>
                </a:solidFill>
                <a:latin typeface="Comic Sans MS" pitchFamily="66" charset="0"/>
                <a:ea typeface="Calibri"/>
                <a:cs typeface="Times New Roman"/>
              </a:rPr>
              <a:t>Задачи: </a:t>
            </a:r>
            <a:endParaRPr lang="ru-RU" sz="1400" dirty="0">
              <a:latin typeface="Comic Sans MS" pitchFamily="66" charset="0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"/>
            </a:pPr>
            <a:r>
              <a:rPr lang="ru-RU" sz="1400" dirty="0">
                <a:solidFill>
                  <a:srgbClr val="111111"/>
                </a:solidFill>
                <a:latin typeface="Comic Sans MS" pitchFamily="66" charset="0"/>
                <a:ea typeface="Calibri"/>
                <a:cs typeface="Times New Roman"/>
              </a:rPr>
              <a:t>у</a:t>
            </a:r>
            <a:r>
              <a:rPr lang="ru-RU" sz="1400" dirty="0" smtClean="0">
                <a:solidFill>
                  <a:srgbClr val="111111"/>
                </a:solidFill>
                <a:latin typeface="Comic Sans MS" pitchFamily="66" charset="0"/>
                <a:ea typeface="Calibri"/>
                <a:cs typeface="Times New Roman"/>
              </a:rPr>
              <a:t>чить называть выбранный цвет; </a:t>
            </a:r>
            <a:endParaRPr lang="ru-RU" sz="1400" dirty="0">
              <a:latin typeface="Comic Sans MS" pitchFamily="66" charset="0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"/>
            </a:pPr>
            <a:r>
              <a:rPr lang="ru-RU" sz="1400" dirty="0">
                <a:solidFill>
                  <a:srgbClr val="111111"/>
                </a:solidFill>
                <a:latin typeface="Comic Sans MS" pitchFamily="66" charset="0"/>
                <a:ea typeface="Calibri"/>
                <a:cs typeface="Times New Roman"/>
              </a:rPr>
              <a:t>развивать сенсорные способности детей, зрительное восприятие и внимание;</a:t>
            </a:r>
            <a:endParaRPr lang="ru-RU" sz="1400" dirty="0">
              <a:latin typeface="Comic Sans MS" pitchFamily="66" charset="0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"/>
            </a:pPr>
            <a:r>
              <a:rPr lang="ru-RU" sz="1400" dirty="0">
                <a:solidFill>
                  <a:srgbClr val="111111"/>
                </a:solidFill>
                <a:latin typeface="Comic Sans MS" pitchFamily="66" charset="0"/>
                <a:ea typeface="Calibri"/>
                <a:cs typeface="Times New Roman"/>
              </a:rPr>
              <a:t>воспитывать бережное отношение к природе.</a:t>
            </a:r>
            <a:endParaRPr lang="ru-RU" sz="1400" dirty="0">
              <a:latin typeface="Comic Sans MS" pitchFamily="66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111111"/>
                </a:solidFill>
                <a:latin typeface="Comic Sans MS" pitchFamily="66" charset="0"/>
                <a:ea typeface="Calibri"/>
                <a:cs typeface="Times New Roman"/>
              </a:rPr>
              <a:t>Правила  игры</a:t>
            </a:r>
            <a:endParaRPr lang="ru-RU" sz="1400" dirty="0"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omic Sans MS" pitchFamily="66" charset="0"/>
                <a:ea typeface="Calibri"/>
                <a:cs typeface="Times New Roman"/>
              </a:rPr>
              <a:t>Первая часть: собрать цветок по цвету сердцевины. </a:t>
            </a:r>
            <a:r>
              <a:rPr lang="ru-RU" sz="1400" dirty="0" smtClean="0">
                <a:latin typeface="Comic Sans MS" pitchFamily="66" charset="0"/>
                <a:ea typeface="Calibri"/>
                <a:cs typeface="Times New Roman"/>
              </a:rPr>
              <a:t>                                                       Вторая </a:t>
            </a:r>
            <a:r>
              <a:rPr lang="ru-RU" sz="1400" dirty="0">
                <a:latin typeface="Comic Sans MS" pitchFamily="66" charset="0"/>
                <a:ea typeface="Calibri"/>
                <a:cs typeface="Times New Roman"/>
              </a:rPr>
              <a:t>часть: посадить бабочку на цветок такого же цвета.</a:t>
            </a:r>
          </a:p>
        </p:txBody>
      </p:sp>
    </p:spTree>
    <p:extLst>
      <p:ext uri="{BB962C8B-B14F-4D97-AF65-F5344CB8AC3E}">
        <p14:creationId xmlns:p14="http://schemas.microsoft.com/office/powerpoint/2010/main" val="13630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31" y="2204863"/>
            <a:ext cx="2708687" cy="432516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8149" y="4766535"/>
            <a:ext cx="1846264" cy="160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630790" y="3452755"/>
            <a:ext cx="1763083" cy="158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1853">
            <a:off x="5360029" y="5048631"/>
            <a:ext cx="17256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8619">
            <a:off x="173681" y="3445961"/>
            <a:ext cx="17256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7212">
            <a:off x="1537284" y="4894840"/>
            <a:ext cx="21574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2963">
            <a:off x="5364088" y="2909386"/>
            <a:ext cx="22066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49485">
            <a:off x="6975475" y="2861761"/>
            <a:ext cx="22066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34550">
            <a:off x="49259" y="5007582"/>
            <a:ext cx="17129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826304" y="2025427"/>
            <a:ext cx="1296144" cy="1296144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81" y="6023992"/>
            <a:ext cx="1415143" cy="8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5208 -0.101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26701 -0.5629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1" y="-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32049 -0.2833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32222 -0.3840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32" y="2204863"/>
            <a:ext cx="2708687" cy="432516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1929" y="4689379"/>
            <a:ext cx="1846264" cy="160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734448" y="3661503"/>
            <a:ext cx="1763083" cy="158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1853">
            <a:off x="5360029" y="5048631"/>
            <a:ext cx="17256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841">
            <a:off x="173681" y="3445961"/>
            <a:ext cx="17256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3277">
            <a:off x="1537284" y="4894840"/>
            <a:ext cx="21574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2963">
            <a:off x="5426866" y="3101674"/>
            <a:ext cx="22066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7958">
            <a:off x="6975475" y="2861761"/>
            <a:ext cx="22066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34550">
            <a:off x="579389" y="4722477"/>
            <a:ext cx="17129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826304" y="2025427"/>
            <a:ext cx="1296144" cy="129614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7" y="6030979"/>
            <a:ext cx="14144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040437"/>
            <a:ext cx="1381794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3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30799 -0.161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26701 -0.562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1" y="-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32049 -0.115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8489 -0.575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-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89801">
            <a:off x="1763688" y="4866838"/>
            <a:ext cx="224313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31" y="2204863"/>
            <a:ext cx="2708687" cy="4325161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1853">
            <a:off x="5360029" y="5048631"/>
            <a:ext cx="17256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841">
            <a:off x="173681" y="3445961"/>
            <a:ext cx="17256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2963">
            <a:off x="5426866" y="3101674"/>
            <a:ext cx="22066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7958">
            <a:off x="6975475" y="2861761"/>
            <a:ext cx="22066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34550">
            <a:off x="540872" y="4696558"/>
            <a:ext cx="17129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826304" y="2025427"/>
            <a:ext cx="1296144" cy="1296144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Strok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79" y="3212536"/>
            <a:ext cx="237172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96" y="4335455"/>
            <a:ext cx="237172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" y="6040437"/>
            <a:ext cx="13843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7" y="6040437"/>
            <a:ext cx="14144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30799 -0.16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26701 -0.562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1" y="-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32049 -0.115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24757 -0.579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31" y="2204863"/>
            <a:ext cx="2708687" cy="43251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285" b="91423" l="44800" r="93800">
                        <a14:backgroundMark x1="52800" y1="44979" x2="56000" y2="44142"/>
                        <a14:backgroundMark x1="62400" y1="44351" x2="54000" y2="4895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39" t="36568" b="8201"/>
          <a:stretch/>
        </p:blipFill>
        <p:spPr>
          <a:xfrm rot="1191435">
            <a:off x="1960177" y="5126653"/>
            <a:ext cx="1728192" cy="160196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3167897"/>
            <a:ext cx="1846264" cy="160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630790" y="3452755"/>
            <a:ext cx="1763083" cy="158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1853">
            <a:off x="215567" y="3525937"/>
            <a:ext cx="17256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1187">
            <a:off x="561755" y="4759156"/>
            <a:ext cx="17256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7212">
            <a:off x="5408886" y="4754815"/>
            <a:ext cx="21574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2963">
            <a:off x="6755605" y="4366642"/>
            <a:ext cx="22066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49485">
            <a:off x="6975475" y="2861761"/>
            <a:ext cx="22066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826304" y="2025427"/>
            <a:ext cx="1296144" cy="12961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7" y="6040437"/>
            <a:ext cx="14144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0437"/>
            <a:ext cx="13843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3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10452 -0.38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-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28056 -0.313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28768 -0.340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32049 -0.283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85" y="3945711"/>
            <a:ext cx="1706835" cy="272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38" y="3259929"/>
            <a:ext cx="1610928" cy="15142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352">
            <a:off x="302133" y="1703393"/>
            <a:ext cx="1528730" cy="158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11" y="1619521"/>
            <a:ext cx="1389600" cy="144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9946">
            <a:off x="5142429" y="1715317"/>
            <a:ext cx="1390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81" y="1855808"/>
            <a:ext cx="1390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40437"/>
            <a:ext cx="13843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7" y="6040436"/>
            <a:ext cx="14144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7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23 C -0.01371 0.04977 -0.02899 0.12153 -0.00225 0.13611 C 0.03577 0.15903 0.11424 -0.06574 0.15973 -0.03982 C 0.20052 -0.01574 0.1125 0.16967 0.15209 0.19213 C 0.19289 0.21643 0.21893 0.06018 0.26285 0.08634 C 0.30191 0.10949 0.24792 0.19329 0.28264 0.21389 C 0.3165 0.23403 0.32327 0.14977 0.35417 0.16805 C 0.37205 0.1787 0.36615 0.1993 0.36302 0.21574 " pathEditMode="relative" rAng="1446964" ptsTypes="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85" y="3945711"/>
            <a:ext cx="1706835" cy="272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38" y="3259929"/>
            <a:ext cx="1610928" cy="15142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352">
            <a:off x="2435132" y="1412340"/>
            <a:ext cx="1528730" cy="158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6244"/>
            <a:ext cx="1389600" cy="144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9946">
            <a:off x="7158653" y="1848345"/>
            <a:ext cx="1390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55" y="1485290"/>
            <a:ext cx="1390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7" y="6039643"/>
            <a:ext cx="14144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0437"/>
            <a:ext cx="13843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7 C -0.03386 0.02731 -0.07969 0.06967 -0.07014 0.08958 C -0.0573 0.11991 0.10503 -0.00023 0.12066 0.03495 C 0.13455 0.0669 -0.01441 0.15717 -0.0007 0.18727 C 0.01284 0.21921 0.10798 0.125 0.12274 0.15926 C 0.13559 0.19028 0.05937 0.22477 0.07083 0.25231 C 0.08229 0.2787 0.12882 0.225 0.13941 0.24953 C 0.14548 0.26366 0.13125 0.27477 0.121 0.28472 " pathEditMode="relative" rAng="3633694" ptsTypes="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85" y="3945711"/>
            <a:ext cx="1706835" cy="272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38" y="3259929"/>
            <a:ext cx="1610928" cy="15142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352">
            <a:off x="6833204" y="1758789"/>
            <a:ext cx="1528730" cy="158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67106"/>
            <a:ext cx="1389600" cy="144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9946">
            <a:off x="533917" y="1831739"/>
            <a:ext cx="1390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92445"/>
            <a:ext cx="1390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0437"/>
            <a:ext cx="13843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7" y="6039643"/>
            <a:ext cx="14144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09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162 C -0.01129 -0.03241 -0.03958 -0.09745 -0.06406 -0.08241 C -0.10035 -0.06273 -0.03351 0.16759 -0.07604 0.19144 C -0.11528 0.21296 -0.15538 0.00046 -0.19236 0.02153 C -0.23125 0.04213 -0.16701 0.17685 -0.20851 0.19907 C -0.24653 0.21852 -0.25434 0.10949 -0.28767 0.12732 C -0.31979 0.14468 -0.28004 0.20972 -0.31007 0.22616 C -0.3276 0.23588 -0.33351 0.21528 -0.34045 0.20093 " pathEditMode="relative" rAng="9489323" ptsTypes="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105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21</cp:revision>
  <dcterms:created xsi:type="dcterms:W3CDTF">2017-08-14T19:14:31Z</dcterms:created>
  <dcterms:modified xsi:type="dcterms:W3CDTF">2018-02-18T15:54:56Z</dcterms:modified>
</cp:coreProperties>
</file>